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14"/>
  </p:notesMasterIdLst>
  <p:sldIdLst>
    <p:sldId id="278" r:id="rId5"/>
    <p:sldId id="298" r:id="rId6"/>
    <p:sldId id="301" r:id="rId7"/>
    <p:sldId id="302" r:id="rId8"/>
    <p:sldId id="280" r:id="rId9"/>
    <p:sldId id="283" r:id="rId10"/>
    <p:sldId id="284" r:id="rId11"/>
    <p:sldId id="281" r:id="rId12"/>
    <p:sldId id="282" r:id="rId13"/>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609" autoAdjust="0"/>
  </p:normalViewPr>
  <p:slideViewPr>
    <p:cSldViewPr snapToGrid="0" snapToObjects="1">
      <p:cViewPr varScale="1">
        <p:scale>
          <a:sx n="113" d="100"/>
          <a:sy n="113" d="100"/>
        </p:scale>
        <p:origin x="522" y="96"/>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descr="preencoded.png">
            <a:extLst>
              <a:ext uri="{FF2B5EF4-FFF2-40B4-BE49-F238E27FC236}">
                <a16:creationId xmlns:a16="http://schemas.microsoft.com/office/drawing/2014/main" id="{BA5D5A72-CB6F-F8DE-E2C9-90459C8C3DC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p:nvPr>
        </p:nvSpPr>
        <p:spPr>
          <a:xfrm>
            <a:off x="3403092" y="1984248"/>
            <a:ext cx="5385816" cy="1225296"/>
          </a:xfrm>
        </p:spPr>
        <p:txBody>
          <a:bodyPr tIns="0" anchor="b">
            <a:no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4349496" y="3483864"/>
            <a:ext cx="3493008" cy="878908"/>
          </a:xfrm>
        </p:spPr>
        <p:txBody>
          <a:bodyPr lIns="0" tIns="0" rIns="0" bIns="0" anchor="t" anchorCtr="0">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rm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rm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rm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rm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rm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dirty="0"/>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anchor="t" anchorCtr="0">
            <a:normAutofit/>
          </a:bodyPr>
          <a:lstStyle>
            <a:lvl1pPr marL="0" indent="0" algn="ctr">
              <a:spcBef>
                <a:spcPts val="0"/>
              </a:spcBef>
              <a:buNone/>
              <a:defRPr sz="150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anchor="t" anchorCtr="0">
            <a:normAutofit/>
          </a:bodyPr>
          <a:lstStyle>
            <a:lvl1pPr marL="0" indent="0" algn="ctr">
              <a:spcBef>
                <a:spcPts val="0"/>
              </a:spcBef>
              <a:buNone/>
              <a:defRPr sz="150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anchor="t" anchorCtr="0">
            <a:normAutofit/>
          </a:bodyPr>
          <a:lstStyle>
            <a:lvl1pPr marL="0" indent="0" algn="ctr">
              <a:spcBef>
                <a:spcPts val="0"/>
              </a:spcBef>
              <a:buNone/>
              <a:defRPr sz="150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anchor="t" anchorCtr="0">
            <a:normAutofit/>
          </a:bodyPr>
          <a:lstStyle>
            <a:lvl1pPr marL="0" indent="0" algn="ctr">
              <a:spcBef>
                <a:spcPts val="0"/>
              </a:spcBef>
              <a:buNone/>
              <a:defRPr sz="150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anchor="t" anchorCtr="0">
            <a:normAutofit/>
          </a:bodyPr>
          <a:lstStyle>
            <a:lvl1pPr marL="0" indent="0" algn="ctr">
              <a:spcBef>
                <a:spcPts val="0"/>
              </a:spcBef>
              <a:buNone/>
              <a:defRPr sz="150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b" anchorCtr="0">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046720" y="2330704"/>
            <a:ext cx="3822192" cy="411480"/>
          </a:xfrm>
        </p:spPr>
        <p:txBody>
          <a:bodyPr anchor="b" anchorCtr="0">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4" name="Image 2" descr="preencoded.png">
            <a:extLst>
              <a:ext uri="{FF2B5EF4-FFF2-40B4-BE49-F238E27FC236}">
                <a16:creationId xmlns:a16="http://schemas.microsoft.com/office/drawing/2014/main" id="{ABC388A2-FFC7-1A87-02FB-C97B50161FD3}"/>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p>
            <a:endParaRPr lang="en-US" dirty="0"/>
          </a:p>
        </p:txBody>
      </p:sp>
      <p:sp>
        <p:nvSpPr>
          <p:cNvPr id="25" name="Image 3" descr="preencoded.png">
            <a:extLst>
              <a:ext uri="{FF2B5EF4-FFF2-40B4-BE49-F238E27FC236}">
                <a16:creationId xmlns:a16="http://schemas.microsoft.com/office/drawing/2014/main" id="{D64C4994-B525-F4C0-B74F-D5E8296DFC43}"/>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p>
            <a:endParaRPr lang="en-US" dirty="0"/>
          </a:p>
        </p:txBody>
      </p:sp>
      <p:sp>
        <p:nvSpPr>
          <p:cNvPr id="26" name="Image 4" descr="preencoded.png">
            <a:extLst>
              <a:ext uri="{FF2B5EF4-FFF2-40B4-BE49-F238E27FC236}">
                <a16:creationId xmlns:a16="http://schemas.microsoft.com/office/drawing/2014/main" id="{9019DA73-2516-F3D2-ECDB-620C90483DB3}"/>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53" name="Image 7" descr="preencoded.png">
            <a:extLst>
              <a:ext uri="{FF2B5EF4-FFF2-40B4-BE49-F238E27FC236}">
                <a16:creationId xmlns:a16="http://schemas.microsoft.com/office/drawing/2014/main" id="{FEA70E9F-C506-413C-11EF-5915A2296643}"/>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p>
            <a:endParaRPr lang="en-US" dirty="0"/>
          </a:p>
        </p:txBody>
      </p:sp>
      <p:pic>
        <p:nvPicPr>
          <p:cNvPr id="21" name="Image 2" descr="preencoded.png">
            <a:extLst>
              <a:ext uri="{FF2B5EF4-FFF2-40B4-BE49-F238E27FC236}">
                <a16:creationId xmlns:a16="http://schemas.microsoft.com/office/drawing/2014/main" id="{A8B7F1F1-806C-8D65-7340-220A0C4653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age 2" descr="preencoded.png">
            <a:extLst>
              <a:ext uri="{FF2B5EF4-FFF2-40B4-BE49-F238E27FC236}">
                <a16:creationId xmlns:a16="http://schemas.microsoft.com/office/drawing/2014/main" id="{F19C81EC-0322-58A2-C455-6E2C84D1E6E8}"/>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2" name="Title 1"/>
          <p:cNvSpPr>
            <a:spLocks noGrp="1"/>
          </p:cNvSpPr>
          <p:nvPr>
            <p:ph type="title"/>
          </p:nvPr>
        </p:nvSpPr>
        <p:spPr>
          <a:xfrm>
            <a:off x="1508760" y="1883664"/>
            <a:ext cx="6766560" cy="768096"/>
          </a:xfrm>
        </p:spPr>
        <p:txBody>
          <a:bodyPr>
            <a:noAutofit/>
          </a:bodyPr>
          <a:lstStyle>
            <a:lvl1pPr algn="l">
              <a:lnSpc>
                <a:spcPct val="100000"/>
              </a:lnSpc>
              <a:defRPr b="1"/>
            </a:lvl1pPr>
          </a:lstStyle>
          <a:p>
            <a:r>
              <a:rPr lang="en-US"/>
              <a:t>Click to edit Master title style</a:t>
            </a:r>
            <a:endParaRPr lang="en-US" dirty="0"/>
          </a:p>
        </p:txBody>
      </p:sp>
      <p:sp>
        <p:nvSpPr>
          <p:cNvPr id="3" name="Content Placeholder 2"/>
          <p:cNvSpPr>
            <a:spLocks noGrp="1"/>
          </p:cNvSpPr>
          <p:nvPr>
            <p:ph idx="1"/>
          </p:nvPr>
        </p:nvSpPr>
        <p:spPr>
          <a:xfrm>
            <a:off x="1508760" y="2837688"/>
            <a:ext cx="5879592" cy="2700528"/>
          </a:xfrm>
        </p:spPr>
        <p:txBody>
          <a:bodyPr>
            <a:norm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
        <p:nvSpPr>
          <p:cNvPr id="4" name="Footer Placeholder 3">
            <a:extLst>
              <a:ext uri="{FF2B5EF4-FFF2-40B4-BE49-F238E27FC236}">
                <a16:creationId xmlns:a16="http://schemas.microsoft.com/office/drawing/2014/main" id="{E1F9FD95-086F-282B-820C-8CDAD4A6EEB6}"/>
              </a:ext>
            </a:extLst>
          </p:cNvPr>
          <p:cNvSpPr>
            <a:spLocks noGrp="1"/>
          </p:cNvSpPr>
          <p:nvPr>
            <p:ph type="ftr" sz="quarter" idx="13"/>
          </p:nvPr>
        </p:nvSpPr>
        <p:spPr/>
        <p:txBody>
          <a:bodyPr/>
          <a:lstStyle/>
          <a:p>
            <a:r>
              <a:rPr lang="en-US"/>
              <a:t>Presentation title</a:t>
            </a:r>
            <a:endParaRPr lang="en-US" dirty="0"/>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descr="preencoded.png">
            <a:extLst>
              <a:ext uri="{FF2B5EF4-FFF2-40B4-BE49-F238E27FC236}">
                <a16:creationId xmlns:a16="http://schemas.microsoft.com/office/drawing/2014/main" id="{FEB515B5-2D9F-58E1-6E3C-CCBF105D891E}"/>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descr="preencoded.png">
            <a:extLst>
              <a:ext uri="{FF2B5EF4-FFF2-40B4-BE49-F238E27FC236}">
                <a16:creationId xmlns:a16="http://schemas.microsoft.com/office/drawing/2014/main" id="{5CCFEDF9-5B69-87BA-8A33-35033DA401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le 1"/>
          <p:cNvSpPr>
            <a:spLocks noGrp="1"/>
          </p:cNvSpPr>
          <p:nvPr>
            <p:ph type="ctrTitle"/>
          </p:nvPr>
        </p:nvSpPr>
        <p:spPr>
          <a:xfrm>
            <a:off x="1527048" y="1975104"/>
            <a:ext cx="4169664" cy="667512"/>
          </a:xfrm>
        </p:spPr>
        <p:txBody>
          <a:bodyPr tIns="0" anchor="b" anchorCtr="0">
            <a:noAutofit/>
          </a:bodyPr>
          <a:lstStyle>
            <a:lvl1pPr algn="l">
              <a:defRPr sz="4400"/>
            </a:lvl1pPr>
          </a:lstStyle>
          <a:p>
            <a:r>
              <a:rPr lang="en-US"/>
              <a:t>Click to edit Master title style</a:t>
            </a:r>
            <a:endParaRPr lang="en-US" dirty="0"/>
          </a:p>
        </p:txBody>
      </p:sp>
      <p:sp>
        <p:nvSpPr>
          <p:cNvPr id="3" name="Subtitle 2"/>
          <p:cNvSpPr>
            <a:spLocks noGrp="1"/>
          </p:cNvSpPr>
          <p:nvPr>
            <p:ph type="subTitle" idx="1"/>
          </p:nvPr>
        </p:nvSpPr>
        <p:spPr>
          <a:xfrm>
            <a:off x="1545336" y="2846832"/>
            <a:ext cx="4169664" cy="2176272"/>
          </a:xfrm>
        </p:spPr>
        <p:txBody>
          <a:bodyPr lIns="91440" tIns="0" rIns="91440" bIns="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cti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C35EFB42-020B-1DF4-3D42-26092CE45F08}"/>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Freeform: Shape 19">
            <a:extLst>
              <a:ext uri="{FF2B5EF4-FFF2-40B4-BE49-F238E27FC236}">
                <a16:creationId xmlns:a16="http://schemas.microsoft.com/office/drawing/2014/main" id="{AB4DD322-D1E0-74CB-BBFF-057426E58EBC}"/>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Shape 13">
            <a:extLst>
              <a:ext uri="{FF2B5EF4-FFF2-40B4-BE49-F238E27FC236}">
                <a16:creationId xmlns:a16="http://schemas.microsoft.com/office/drawing/2014/main" id="{C11D3FCE-EC92-8558-A3E5-04DB12477A3B}"/>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p:cNvSpPr>
            <a:spLocks noGrp="1"/>
          </p:cNvSpPr>
          <p:nvPr userDrawn="1">
            <p:ph type="title"/>
          </p:nvPr>
        </p:nvSpPr>
        <p:spPr>
          <a:xfrm>
            <a:off x="4224528" y="2276856"/>
            <a:ext cx="6766560" cy="768096"/>
          </a:xfrm>
        </p:spPr>
        <p:txBody>
          <a:bodyPr>
            <a:noAutofit/>
          </a:bodyPr>
          <a:lstStyle>
            <a:lvl1pPr algn="l">
              <a:lnSpc>
                <a:spcPct val="100000"/>
              </a:lnSpc>
              <a:defRPr b="1"/>
            </a:lvl1pPr>
          </a:lstStyle>
          <a:p>
            <a:r>
              <a:rPr lang="en-US"/>
              <a:t>Click to edit Master title style</a:t>
            </a:r>
            <a:endParaRPr lang="en-US" dirty="0"/>
          </a:p>
        </p:txBody>
      </p:sp>
      <p:sp>
        <p:nvSpPr>
          <p:cNvPr id="3" name="Content Placeholder 2"/>
          <p:cNvSpPr>
            <a:spLocks noGrp="1"/>
          </p:cNvSpPr>
          <p:nvPr userDrawn="1">
            <p:ph idx="1"/>
          </p:nvPr>
        </p:nvSpPr>
        <p:spPr>
          <a:xfrm>
            <a:off x="4224528" y="3222752"/>
            <a:ext cx="6766560" cy="2700528"/>
          </a:xfrm>
        </p:spPr>
        <p:txBody>
          <a:bodyPr>
            <a:norm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userDrawn="1">
            <p:ph type="ftr" sz="quarter" idx="11"/>
          </p:nvPr>
        </p:nvSpPr>
        <p:spPr>
          <a:xfrm>
            <a:off x="4224528" y="457200"/>
            <a:ext cx="3200400" cy="274320"/>
          </a:xfrm>
        </p:spPr>
        <p:txBody>
          <a:bodyPr>
            <a:noAutofit/>
          </a:bodyPr>
          <a:lstStyle/>
          <a:p>
            <a:r>
              <a:rPr lang="en-US"/>
              <a:t>Presentation title</a:t>
            </a:r>
            <a:endParaRPr lang="en-US" dirty="0"/>
          </a:p>
        </p:txBody>
      </p:sp>
      <p:sp>
        <p:nvSpPr>
          <p:cNvPr id="6" name="Slide Number Placeholder 5"/>
          <p:cNvSpPr>
            <a:spLocks noGrp="1"/>
          </p:cNvSpPr>
          <p:nvPr userDrawn="1">
            <p:ph type="sldNum" sz="quarter" idx="12"/>
          </p:nvPr>
        </p:nvSpPr>
        <p:spPr/>
        <p:txBody>
          <a:bodyPr>
            <a:noAutofit/>
          </a:bodyPr>
          <a:lstStyle/>
          <a:p>
            <a:fld id="{48F63A3B-78C7-47BE-AE5E-E10140E04643}" type="slidenum">
              <a:rPr lang="en-US" dirty="0"/>
              <a:t>‹#›</a:t>
            </a:fld>
            <a:endParaRPr lang="en-US" dirty="0"/>
          </a:p>
        </p:txBody>
      </p:sp>
      <p:sp>
        <p:nvSpPr>
          <p:cNvPr id="17" name="Freeform: Shape 16">
            <a:extLst>
              <a:ext uri="{FF2B5EF4-FFF2-40B4-BE49-F238E27FC236}">
                <a16:creationId xmlns:a16="http://schemas.microsoft.com/office/drawing/2014/main" id="{217CBC9E-B934-828F-2AE5-211CEF5B1D25}"/>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6" name="Freeform: Shape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3" name="Freeform: Shape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9" name="Freeform: Shape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0" name="Freeform: Shape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7" name="Freeform: Shape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p:cNvSpPr>
            <a:spLocks noGrp="1"/>
          </p:cNvSpPr>
          <p:nvPr>
            <p:ph type="title"/>
          </p:nvPr>
        </p:nvSpPr>
        <p:spPr>
          <a:xfrm>
            <a:off x="2895600" y="3776472"/>
            <a:ext cx="6400800" cy="768096"/>
          </a:xfrm>
        </p:spPr>
        <p:txBody>
          <a:bodyPr anchor="b" anchorCtr="0">
            <a:noAutofit/>
          </a:bodyPr>
          <a:lstStyle>
            <a:lvl1pPr>
              <a:lnSpc>
                <a:spcPct val="100000"/>
              </a:lnSpc>
              <a:defRPr sz="4400"/>
            </a:lvl1pPr>
          </a:lstStyle>
          <a:p>
            <a:r>
              <a:rPr lang="en-US"/>
              <a:t>Click to edit Master title style</a:t>
            </a:r>
            <a:endParaRPr lang="en-US" dirty="0"/>
          </a:p>
        </p:txBody>
      </p:sp>
      <p:sp>
        <p:nvSpPr>
          <p:cNvPr id="3" name="Text Placeholder 2"/>
          <p:cNvSpPr>
            <a:spLocks noGrp="1"/>
          </p:cNvSpPr>
          <p:nvPr>
            <p:ph type="body" idx="1"/>
          </p:nvPr>
        </p:nvSpPr>
        <p:spPr>
          <a:xfrm>
            <a:off x="2895600" y="4718304"/>
            <a:ext cx="6400800" cy="512064"/>
          </a:xfrm>
        </p:spPr>
        <p:txBody>
          <a:bodyPr lIns="0" tIns="0" rIns="0" bIns="0">
            <a:noAutofit/>
          </a:bodyPr>
          <a:lstStyle>
            <a:lvl1pPr marL="0" indent="0" algn="ctr">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39496" y="2103120"/>
            <a:ext cx="11119104" cy="443484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755904" y="2825496"/>
            <a:ext cx="10680192" cy="283464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chor="t" anchorCtr="0">
            <a:norm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rm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Title</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a:xfrm>
            <a:off x="10972800" y="457200"/>
            <a:ext cx="987552" cy="274320"/>
          </a:xfrm>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dirty="0"/>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dirty="0"/>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dirty="0"/>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dirty="0"/>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dirty="0"/>
              <a:t>Title</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8952" y="1216152"/>
            <a:ext cx="10671048" cy="768096"/>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21792" y="457200"/>
            <a:ext cx="3200400" cy="274320"/>
          </a:xfrm>
          <a:prstGeom prst="rect">
            <a:avLst/>
          </a:prstGeom>
        </p:spPr>
        <p:txBody>
          <a:bodyPr vert="horz" lIns="91440" tIns="45720" rIns="91440" bIns="45720" rtlCol="0" anchor="ctr"/>
          <a:lstStyle>
            <a:lvl1pPr algn="l">
              <a:defRPr sz="1200">
                <a:solidFill>
                  <a:schemeClr val="accent6"/>
                </a:solidFill>
                <a:latin typeface="Arial" panose="020B0604020202020204" pitchFamily="34" charset="0"/>
                <a:cs typeface="Arial" panose="020B0604020202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10945368" y="457200"/>
            <a:ext cx="987552" cy="274320"/>
          </a:xfrm>
          <a:prstGeom prst="rect">
            <a:avLst/>
          </a:prstGeom>
        </p:spPr>
        <p:txBody>
          <a:bodyPr vert="horz" lIns="91440" tIns="45720" rIns="91440" bIns="45720" rtlCol="0" anchor="ctr"/>
          <a:lstStyle>
            <a:lvl1pPr algn="ctr">
              <a:defRPr sz="1200">
                <a:solidFill>
                  <a:schemeClr val="accent6"/>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dt="0"/>
  <p:txStyles>
    <p:title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youtube.com/watch?v=fLqLS2c1k7Q"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www.youtube.com/watch?v=uzj8b113u5o" TargetMode="External"/><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ctrTitle"/>
          </p:nvPr>
        </p:nvSpPr>
        <p:spPr>
          <a:xfrm>
            <a:off x="2354222" y="5473139"/>
            <a:ext cx="5385816" cy="1225296"/>
          </a:xfrm>
        </p:spPr>
        <p:txBody>
          <a:bodyPr/>
          <a:lstStyle/>
          <a:p>
            <a:r>
              <a:rPr lang="en-US" dirty="0" err="1">
                <a:latin typeface="+mn-lt"/>
              </a:rPr>
              <a:t>Continious</a:t>
            </a:r>
            <a:r>
              <a:rPr lang="en-US" dirty="0">
                <a:latin typeface="+mn-lt"/>
              </a:rPr>
              <a:t> provision</a:t>
            </a:r>
          </a:p>
        </p:txBody>
      </p:sp>
      <p:sp>
        <p:nvSpPr>
          <p:cNvPr id="3" name="Subtitle 2">
            <a:extLst>
              <a:ext uri="{FF2B5EF4-FFF2-40B4-BE49-F238E27FC236}">
                <a16:creationId xmlns:a16="http://schemas.microsoft.com/office/drawing/2014/main" id="{86C1060B-300F-3CE3-E5AA-D8E29791C960}"/>
              </a:ext>
            </a:extLst>
          </p:cNvPr>
          <p:cNvSpPr>
            <a:spLocks noGrp="1"/>
          </p:cNvSpPr>
          <p:nvPr>
            <p:ph type="subTitle" idx="1"/>
          </p:nvPr>
        </p:nvSpPr>
        <p:spPr/>
        <p:txBody>
          <a:bodyPr/>
          <a:lstStyle/>
          <a:p>
            <a:r>
              <a:rPr lang="en-US" dirty="0"/>
              <a:t>​</a:t>
            </a:r>
          </a:p>
          <a:p>
            <a:endParaRPr lang="en-US" dirty="0"/>
          </a:p>
        </p:txBody>
      </p:sp>
      <p:pic>
        <p:nvPicPr>
          <p:cNvPr id="4" name="Picture 3">
            <a:extLst>
              <a:ext uri="{FF2B5EF4-FFF2-40B4-BE49-F238E27FC236}">
                <a16:creationId xmlns:a16="http://schemas.microsoft.com/office/drawing/2014/main" id="{E24325D6-A747-454A-BE54-F58EB5B4C490}"/>
              </a:ext>
            </a:extLst>
          </p:cNvPr>
          <p:cNvPicPr>
            <a:picLocks noChangeAspect="1"/>
          </p:cNvPicPr>
          <p:nvPr/>
        </p:nvPicPr>
        <p:blipFill>
          <a:blip r:embed="rId2"/>
          <a:stretch>
            <a:fillRect/>
          </a:stretch>
        </p:blipFill>
        <p:spPr>
          <a:xfrm>
            <a:off x="1600201" y="0"/>
            <a:ext cx="9211234" cy="6858000"/>
          </a:xfrm>
          <a:prstGeom prst="rect">
            <a:avLst/>
          </a:prstGeom>
        </p:spPr>
      </p:pic>
      <p:pic>
        <p:nvPicPr>
          <p:cNvPr id="5" name="Picture 4">
            <a:extLst>
              <a:ext uri="{FF2B5EF4-FFF2-40B4-BE49-F238E27FC236}">
                <a16:creationId xmlns:a16="http://schemas.microsoft.com/office/drawing/2014/main" id="{FE82C5BF-41A9-41C3-9ED7-740B46C34911}"/>
              </a:ext>
            </a:extLst>
          </p:cNvPr>
          <p:cNvPicPr>
            <a:picLocks noChangeAspect="1"/>
          </p:cNvPicPr>
          <p:nvPr/>
        </p:nvPicPr>
        <p:blipFill>
          <a:blip r:embed="rId3"/>
          <a:stretch>
            <a:fillRect/>
          </a:stretch>
        </p:blipFill>
        <p:spPr>
          <a:xfrm>
            <a:off x="332958" y="167558"/>
            <a:ext cx="1047607" cy="1267546"/>
          </a:xfrm>
          <a:prstGeom prst="rect">
            <a:avLst/>
          </a:prstGeom>
        </p:spPr>
      </p:pic>
      <p:sp>
        <p:nvSpPr>
          <p:cNvPr id="6" name="Rectangle 5">
            <a:extLst>
              <a:ext uri="{FF2B5EF4-FFF2-40B4-BE49-F238E27FC236}">
                <a16:creationId xmlns:a16="http://schemas.microsoft.com/office/drawing/2014/main" id="{81F806E0-0EDE-4761-9758-92843E31EC98}"/>
              </a:ext>
            </a:extLst>
          </p:cNvPr>
          <p:cNvSpPr/>
          <p:nvPr/>
        </p:nvSpPr>
        <p:spPr>
          <a:xfrm>
            <a:off x="4527703" y="5916758"/>
            <a:ext cx="6190734" cy="923330"/>
          </a:xfrm>
          <a:prstGeom prst="rect">
            <a:avLst/>
          </a:prstGeom>
          <a:noFill/>
        </p:spPr>
        <p:txBody>
          <a:bodyPr wrap="none" lIns="91440" tIns="45720" rIns="91440" bIns="45720">
            <a:spAutoFit/>
          </a:bodyPr>
          <a:lstStyle/>
          <a:p>
            <a:pPr algn="ctr"/>
            <a:r>
              <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What is Continuous Provision</a:t>
            </a:r>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extLst>
      <p:ext uri="{BB962C8B-B14F-4D97-AF65-F5344CB8AC3E}">
        <p14:creationId xmlns:p14="http://schemas.microsoft.com/office/powerpoint/2010/main" val="2131568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37DCEF-71F7-46DB-AA32-69D673DA6EC8}"/>
              </a:ext>
            </a:extLst>
          </p:cNvPr>
          <p:cNvSpPr>
            <a:spLocks noGrp="1"/>
          </p:cNvSpPr>
          <p:nvPr>
            <p:ph type="body" idx="1"/>
          </p:nvPr>
        </p:nvSpPr>
        <p:spPr>
          <a:xfrm>
            <a:off x="-788894" y="146304"/>
            <a:ext cx="6400800" cy="512064"/>
          </a:xfrm>
        </p:spPr>
        <p:txBody>
          <a:bodyPr/>
          <a:lstStyle/>
          <a:p>
            <a:r>
              <a:rPr lang="en-GB" sz="3600" dirty="0"/>
              <a:t>So…what is continuous provision?</a:t>
            </a:r>
          </a:p>
        </p:txBody>
      </p:sp>
      <p:sp>
        <p:nvSpPr>
          <p:cNvPr id="6" name="TextBox 5">
            <a:extLst>
              <a:ext uri="{FF2B5EF4-FFF2-40B4-BE49-F238E27FC236}">
                <a16:creationId xmlns:a16="http://schemas.microsoft.com/office/drawing/2014/main" id="{8EB5A8B7-354C-46D3-BB28-2FF7ED7387CB}"/>
              </a:ext>
            </a:extLst>
          </p:cNvPr>
          <p:cNvSpPr txBox="1"/>
          <p:nvPr/>
        </p:nvSpPr>
        <p:spPr>
          <a:xfrm>
            <a:off x="4018429" y="1102659"/>
            <a:ext cx="4155141" cy="3477875"/>
          </a:xfrm>
          <a:prstGeom prst="rect">
            <a:avLst/>
          </a:prstGeom>
          <a:noFill/>
        </p:spPr>
        <p:txBody>
          <a:bodyPr wrap="square" rtlCol="0">
            <a:spAutoFit/>
          </a:bodyPr>
          <a:lstStyle/>
          <a:p>
            <a:pPr marL="285750" indent="-285750">
              <a:buFont typeface="Wingdings" panose="05000000000000000000" pitchFamily="2" charset="2"/>
              <a:buChar char="Ø"/>
            </a:pPr>
            <a:r>
              <a:rPr lang="en-GB" sz="2000" dirty="0">
                <a:solidFill>
                  <a:srgbClr val="202C8F"/>
                </a:solidFill>
              </a:rPr>
              <a:t>Core range of staple resources available throughout the year.</a:t>
            </a:r>
          </a:p>
          <a:p>
            <a:pPr marL="285750" indent="-285750">
              <a:buFont typeface="Wingdings" panose="05000000000000000000" pitchFamily="2" charset="2"/>
              <a:buChar char="Ø"/>
            </a:pPr>
            <a:r>
              <a:rPr lang="en-GB" sz="2000" dirty="0">
                <a:solidFill>
                  <a:srgbClr val="202C8F"/>
                </a:solidFill>
              </a:rPr>
              <a:t>High quality resources that are open ended and thought provoking.</a:t>
            </a:r>
          </a:p>
          <a:p>
            <a:pPr marL="285750" indent="-285750">
              <a:buFont typeface="Wingdings" panose="05000000000000000000" pitchFamily="2" charset="2"/>
              <a:buChar char="Ø"/>
            </a:pPr>
            <a:r>
              <a:rPr lang="en-GB" sz="2000" dirty="0">
                <a:solidFill>
                  <a:srgbClr val="202C8F"/>
                </a:solidFill>
              </a:rPr>
              <a:t>Defined areas of learning in the classrooms.</a:t>
            </a:r>
          </a:p>
          <a:p>
            <a:pPr marL="285750" indent="-285750">
              <a:buFont typeface="Wingdings" panose="05000000000000000000" pitchFamily="2" charset="2"/>
              <a:buChar char="Ø"/>
            </a:pPr>
            <a:r>
              <a:rPr lang="en-GB" sz="2000" dirty="0">
                <a:solidFill>
                  <a:srgbClr val="202C8F"/>
                </a:solidFill>
              </a:rPr>
              <a:t>Reflective of the current needs/ interests of the children and curriculum.</a:t>
            </a:r>
          </a:p>
          <a:p>
            <a:pPr marL="285750" indent="-285750">
              <a:buFont typeface="Wingdings" panose="05000000000000000000" pitchFamily="2" charset="2"/>
              <a:buChar char="Ø"/>
            </a:pPr>
            <a:r>
              <a:rPr lang="en-GB" sz="2000" dirty="0">
                <a:solidFill>
                  <a:srgbClr val="202C8F"/>
                </a:solidFill>
              </a:rPr>
              <a:t>Child-led approach to learning</a:t>
            </a:r>
          </a:p>
        </p:txBody>
      </p:sp>
      <p:pic>
        <p:nvPicPr>
          <p:cNvPr id="9" name="Picture 8">
            <a:extLst>
              <a:ext uri="{FF2B5EF4-FFF2-40B4-BE49-F238E27FC236}">
                <a16:creationId xmlns:a16="http://schemas.microsoft.com/office/drawing/2014/main" id="{87AA498B-CFE9-4FBE-AA07-CBF50DB1806E}"/>
              </a:ext>
            </a:extLst>
          </p:cNvPr>
          <p:cNvPicPr>
            <a:picLocks noChangeAspect="1"/>
          </p:cNvPicPr>
          <p:nvPr/>
        </p:nvPicPr>
        <p:blipFill>
          <a:blip r:embed="rId2"/>
          <a:stretch>
            <a:fillRect/>
          </a:stretch>
        </p:blipFill>
        <p:spPr>
          <a:xfrm>
            <a:off x="9251578" y="4225750"/>
            <a:ext cx="2383054" cy="2242122"/>
          </a:xfrm>
          <a:prstGeom prst="rect">
            <a:avLst/>
          </a:prstGeom>
        </p:spPr>
      </p:pic>
      <p:sp>
        <p:nvSpPr>
          <p:cNvPr id="10" name="Text Placeholder 2">
            <a:extLst>
              <a:ext uri="{FF2B5EF4-FFF2-40B4-BE49-F238E27FC236}">
                <a16:creationId xmlns:a16="http://schemas.microsoft.com/office/drawing/2014/main" id="{D143BE55-782E-478E-9356-BF82650DB5E2}"/>
              </a:ext>
            </a:extLst>
          </p:cNvPr>
          <p:cNvSpPr txBox="1">
            <a:spLocks/>
          </p:cNvSpPr>
          <p:nvPr/>
        </p:nvSpPr>
        <p:spPr>
          <a:xfrm>
            <a:off x="-1053353" y="4578490"/>
            <a:ext cx="6400800" cy="512064"/>
          </a:xfrm>
          <a:prstGeom prst="rect">
            <a:avLst/>
          </a:prstGeom>
        </p:spPr>
        <p:txBody>
          <a:bodyPr vert="horz" lIns="0" tIns="0" rIns="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2400" kern="1200">
                <a:solidFill>
                  <a:schemeClr val="accent6"/>
                </a:solidFill>
                <a:latin typeface="+mn-lt"/>
                <a:ea typeface="+mn-ea"/>
                <a:cs typeface="+mn-cs"/>
              </a:defRPr>
            </a:lvl1pPr>
            <a:lvl2pPr marL="457200" indent="0" algn="l" defTabSz="914400" rtl="0" eaLnBrk="1" latinLnBrk="0" hangingPunct="1">
              <a:lnSpc>
                <a:spcPct val="100000"/>
              </a:lnSpc>
              <a:spcBef>
                <a:spcPts val="36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36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36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36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GB" sz="3600" dirty="0"/>
              <a:t>Enhancements….</a:t>
            </a:r>
          </a:p>
        </p:txBody>
      </p:sp>
      <p:sp>
        <p:nvSpPr>
          <p:cNvPr id="11" name="TextBox 10">
            <a:extLst>
              <a:ext uri="{FF2B5EF4-FFF2-40B4-BE49-F238E27FC236}">
                <a16:creationId xmlns:a16="http://schemas.microsoft.com/office/drawing/2014/main" id="{B661F796-592D-482B-AEB4-B0FBD268A6B2}"/>
              </a:ext>
            </a:extLst>
          </p:cNvPr>
          <p:cNvSpPr txBox="1"/>
          <p:nvPr/>
        </p:nvSpPr>
        <p:spPr>
          <a:xfrm>
            <a:off x="4018428" y="5090554"/>
            <a:ext cx="4155141" cy="1631216"/>
          </a:xfrm>
          <a:prstGeom prst="rect">
            <a:avLst/>
          </a:prstGeom>
          <a:noFill/>
        </p:spPr>
        <p:txBody>
          <a:bodyPr wrap="square" rtlCol="0">
            <a:spAutoFit/>
          </a:bodyPr>
          <a:lstStyle/>
          <a:p>
            <a:pPr marL="285750" indent="-285750">
              <a:buFont typeface="Wingdings" panose="05000000000000000000" pitchFamily="2" charset="2"/>
              <a:buChar char="Ø"/>
            </a:pPr>
            <a:r>
              <a:rPr lang="en-GB" sz="2000" dirty="0">
                <a:solidFill>
                  <a:srgbClr val="202C8F"/>
                </a:solidFill>
                <a:latin typeface="Google Sans"/>
              </a:rPr>
              <a:t>E</a:t>
            </a:r>
            <a:r>
              <a:rPr lang="en-GB" sz="2000" b="0" i="0" dirty="0">
                <a:solidFill>
                  <a:srgbClr val="202C8F"/>
                </a:solidFill>
                <a:effectLst/>
                <a:latin typeface="Google Sans"/>
              </a:rPr>
              <a:t>xtra materials and resources that teachers or practitioners provide for their children that makes continuous provision more challenging</a:t>
            </a:r>
            <a:r>
              <a:rPr lang="en-GB" sz="2000" dirty="0">
                <a:solidFill>
                  <a:srgbClr val="202C8F"/>
                </a:solidFill>
                <a:latin typeface="Google Sans"/>
              </a:rPr>
              <a:t>/interesting.</a:t>
            </a:r>
            <a:endParaRPr lang="en-GB" sz="2000" dirty="0">
              <a:solidFill>
                <a:srgbClr val="202C8F"/>
              </a:solidFill>
            </a:endParaRPr>
          </a:p>
        </p:txBody>
      </p:sp>
    </p:spTree>
    <p:extLst>
      <p:ext uri="{BB962C8B-B14F-4D97-AF65-F5344CB8AC3E}">
        <p14:creationId xmlns:p14="http://schemas.microsoft.com/office/powerpoint/2010/main" val="3658324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7034B5A-47CD-4D98-98B0-894F490449E5}"/>
              </a:ext>
            </a:extLst>
          </p:cNvPr>
          <p:cNvSpPr>
            <a:spLocks noGrp="1"/>
          </p:cNvSpPr>
          <p:nvPr>
            <p:ph type="body" idx="1"/>
          </p:nvPr>
        </p:nvSpPr>
        <p:spPr>
          <a:xfrm>
            <a:off x="-533400" y="199553"/>
            <a:ext cx="6400800" cy="512064"/>
          </a:xfrm>
        </p:spPr>
        <p:txBody>
          <a:bodyPr/>
          <a:lstStyle/>
          <a:p>
            <a:r>
              <a:rPr lang="en-GB" dirty="0"/>
              <a:t>What will it look like?</a:t>
            </a:r>
          </a:p>
        </p:txBody>
      </p:sp>
      <p:sp>
        <p:nvSpPr>
          <p:cNvPr id="8" name="TextBox 7">
            <a:extLst>
              <a:ext uri="{FF2B5EF4-FFF2-40B4-BE49-F238E27FC236}">
                <a16:creationId xmlns:a16="http://schemas.microsoft.com/office/drawing/2014/main" id="{9866352F-98B0-4E67-A2B3-44A256583336}"/>
              </a:ext>
            </a:extLst>
          </p:cNvPr>
          <p:cNvSpPr txBox="1"/>
          <p:nvPr/>
        </p:nvSpPr>
        <p:spPr>
          <a:xfrm>
            <a:off x="3514164" y="1143000"/>
            <a:ext cx="4706471" cy="5355312"/>
          </a:xfrm>
          <a:prstGeom prst="rect">
            <a:avLst/>
          </a:prstGeom>
          <a:noFill/>
        </p:spPr>
        <p:txBody>
          <a:bodyPr wrap="square" rtlCol="0">
            <a:spAutoFit/>
          </a:bodyPr>
          <a:lstStyle/>
          <a:p>
            <a:r>
              <a:rPr lang="en-GB" dirty="0"/>
              <a:t>We plan to build upon the pedagogy and resources that we have in early years. </a:t>
            </a:r>
          </a:p>
          <a:p>
            <a:endParaRPr lang="en-GB" dirty="0"/>
          </a:p>
          <a:p>
            <a:r>
              <a:rPr lang="en-GB" dirty="0"/>
              <a:t>Relationships, Interactions and Well-Being are key. As well as following National Curriculum requirements and “The </a:t>
            </a:r>
            <a:r>
              <a:rPr lang="en-GB" dirty="0" err="1"/>
              <a:t>Hoo</a:t>
            </a:r>
            <a:r>
              <a:rPr lang="en-GB" dirty="0"/>
              <a:t> Way”</a:t>
            </a:r>
          </a:p>
          <a:p>
            <a:endParaRPr lang="en-GB" dirty="0"/>
          </a:p>
          <a:p>
            <a:r>
              <a:rPr lang="en-GB" dirty="0"/>
              <a:t>Teachers will teach inputs for subjects, followed by ‘tutor table’ which allows much smaller groupings of children for more accurate, high quality teaching. Children can immerse themselves in CP (Busy Time) during that time to practise, repeat and rehearse skills taught – solidifying learning. </a:t>
            </a:r>
          </a:p>
          <a:p>
            <a:r>
              <a:rPr lang="en-GB" dirty="0"/>
              <a:t>More opportunities for more learning – not just what has been taught – no limit on learning. </a:t>
            </a:r>
          </a:p>
          <a:p>
            <a:r>
              <a:rPr lang="en-GB" dirty="0"/>
              <a:t>Building resilience and independence ready for key stage two. </a:t>
            </a:r>
          </a:p>
        </p:txBody>
      </p:sp>
    </p:spTree>
    <p:extLst>
      <p:ext uri="{BB962C8B-B14F-4D97-AF65-F5344CB8AC3E}">
        <p14:creationId xmlns:p14="http://schemas.microsoft.com/office/powerpoint/2010/main" val="33966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81C352D-E739-43C7-9798-9E3CBD8840B5}"/>
              </a:ext>
            </a:extLst>
          </p:cNvPr>
          <p:cNvSpPr>
            <a:spLocks noGrp="1"/>
          </p:cNvSpPr>
          <p:nvPr>
            <p:ph type="ftr" sz="quarter" idx="11"/>
          </p:nvPr>
        </p:nvSpPr>
        <p:spPr/>
        <p:txBody>
          <a:bodyPr/>
          <a:lstStyle/>
          <a:p>
            <a:r>
              <a:rPr lang="en-US" dirty="0"/>
              <a:t>Timetables…</a:t>
            </a:r>
          </a:p>
        </p:txBody>
      </p:sp>
      <p:sp>
        <p:nvSpPr>
          <p:cNvPr id="5" name="Slide Number Placeholder 4">
            <a:extLst>
              <a:ext uri="{FF2B5EF4-FFF2-40B4-BE49-F238E27FC236}">
                <a16:creationId xmlns:a16="http://schemas.microsoft.com/office/drawing/2014/main" id="{120658C5-2751-4D5B-A77C-527ECAF76EBB}"/>
              </a:ext>
            </a:extLst>
          </p:cNvPr>
          <p:cNvSpPr>
            <a:spLocks noGrp="1"/>
          </p:cNvSpPr>
          <p:nvPr>
            <p:ph type="sldNum" sz="quarter" idx="12"/>
          </p:nvPr>
        </p:nvSpPr>
        <p:spPr/>
        <p:txBody>
          <a:bodyPr/>
          <a:lstStyle/>
          <a:p>
            <a:fld id="{48F63A3B-78C7-47BE-AE5E-E10140E04643}" type="slidenum">
              <a:rPr lang="en-US" smtClean="0"/>
              <a:t>4</a:t>
            </a:fld>
            <a:endParaRPr lang="en-US" dirty="0"/>
          </a:p>
        </p:txBody>
      </p:sp>
      <p:pic>
        <p:nvPicPr>
          <p:cNvPr id="7" name="Picture 6">
            <a:extLst>
              <a:ext uri="{FF2B5EF4-FFF2-40B4-BE49-F238E27FC236}">
                <a16:creationId xmlns:a16="http://schemas.microsoft.com/office/drawing/2014/main" id="{A2874749-363E-4861-BA98-4A8842771F88}"/>
              </a:ext>
            </a:extLst>
          </p:cNvPr>
          <p:cNvPicPr>
            <a:picLocks noChangeAspect="1"/>
          </p:cNvPicPr>
          <p:nvPr/>
        </p:nvPicPr>
        <p:blipFill>
          <a:blip r:embed="rId2"/>
          <a:stretch>
            <a:fillRect/>
          </a:stretch>
        </p:blipFill>
        <p:spPr>
          <a:xfrm>
            <a:off x="1573306" y="1277734"/>
            <a:ext cx="8364070" cy="5107944"/>
          </a:xfrm>
          <a:prstGeom prst="rect">
            <a:avLst/>
          </a:prstGeom>
        </p:spPr>
      </p:pic>
    </p:spTree>
    <p:extLst>
      <p:ext uri="{BB962C8B-B14F-4D97-AF65-F5344CB8AC3E}">
        <p14:creationId xmlns:p14="http://schemas.microsoft.com/office/powerpoint/2010/main" val="3724179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3547334" y="73152"/>
            <a:ext cx="6766560" cy="768096"/>
          </a:xfrm>
        </p:spPr>
        <p:txBody>
          <a:bodyPr/>
          <a:lstStyle/>
          <a:p>
            <a:r>
              <a:rPr lang="en-US" dirty="0"/>
              <a:t>Why…</a:t>
            </a:r>
          </a:p>
        </p:txBody>
      </p:sp>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a:lstStyle/>
          <a:p>
            <a:fld id="{48F63A3B-78C7-47BE-AE5E-E10140E04643}" type="slidenum">
              <a:rPr lang="en-US" smtClean="0"/>
              <a:t>5</a:t>
            </a:fld>
            <a:endParaRPr lang="en-US" dirty="0"/>
          </a:p>
        </p:txBody>
      </p:sp>
      <p:sp>
        <p:nvSpPr>
          <p:cNvPr id="4" name="TextBox 3">
            <a:extLst>
              <a:ext uri="{FF2B5EF4-FFF2-40B4-BE49-F238E27FC236}">
                <a16:creationId xmlns:a16="http://schemas.microsoft.com/office/drawing/2014/main" id="{7840EA63-6223-4E03-BF18-65C8680EF28E}"/>
              </a:ext>
            </a:extLst>
          </p:cNvPr>
          <p:cNvSpPr txBox="1"/>
          <p:nvPr/>
        </p:nvSpPr>
        <p:spPr>
          <a:xfrm>
            <a:off x="3547333" y="780365"/>
            <a:ext cx="7586831" cy="6186309"/>
          </a:xfrm>
          <a:prstGeom prst="rect">
            <a:avLst/>
          </a:prstGeom>
          <a:noFill/>
        </p:spPr>
        <p:txBody>
          <a:bodyPr wrap="square" rtlCol="0">
            <a:spAutoFit/>
          </a:bodyPr>
          <a:lstStyle/>
          <a:p>
            <a:r>
              <a:rPr lang="en-GB" dirty="0"/>
              <a:t>Our approach to teaching and learning is rooted in research and based on extensive knowledge of how children learn.</a:t>
            </a:r>
          </a:p>
          <a:p>
            <a:endParaRPr lang="en-GB" dirty="0"/>
          </a:p>
          <a:p>
            <a:r>
              <a:rPr lang="en-GB" dirty="0"/>
              <a:t>Children for the future </a:t>
            </a:r>
          </a:p>
          <a:p>
            <a:r>
              <a:rPr lang="en-GB" dirty="0"/>
              <a:t>Children that can;</a:t>
            </a:r>
          </a:p>
          <a:p>
            <a:pPr marL="285750" indent="-285750">
              <a:buFont typeface="Wingdings" panose="05000000000000000000" pitchFamily="2" charset="2"/>
              <a:buChar char="Ø"/>
            </a:pPr>
            <a:r>
              <a:rPr lang="en-GB" dirty="0"/>
              <a:t>Solve problems</a:t>
            </a:r>
          </a:p>
          <a:p>
            <a:pPr marL="285750" indent="-285750">
              <a:buFont typeface="Wingdings" panose="05000000000000000000" pitchFamily="2" charset="2"/>
              <a:buChar char="Ø"/>
            </a:pPr>
            <a:r>
              <a:rPr lang="en-GB" dirty="0"/>
              <a:t>Create, make and build</a:t>
            </a:r>
          </a:p>
          <a:p>
            <a:pPr marL="285750" indent="-285750">
              <a:buFont typeface="Wingdings" panose="05000000000000000000" pitchFamily="2" charset="2"/>
              <a:buChar char="Ø"/>
            </a:pPr>
            <a:r>
              <a:rPr lang="en-GB" dirty="0"/>
              <a:t>Be active and healthy (children who spend more time outdoors are less poorly)</a:t>
            </a:r>
          </a:p>
          <a:p>
            <a:pPr marL="285750" indent="-285750">
              <a:buFont typeface="Wingdings" panose="05000000000000000000" pitchFamily="2" charset="2"/>
              <a:buChar char="Ø"/>
            </a:pPr>
            <a:r>
              <a:rPr lang="en-GB" dirty="0"/>
              <a:t>Come up with their own ideas, rather than be told ideas</a:t>
            </a:r>
          </a:p>
          <a:p>
            <a:pPr marL="285750" indent="-285750">
              <a:buFont typeface="Wingdings" panose="05000000000000000000" pitchFamily="2" charset="2"/>
              <a:buChar char="Ø"/>
            </a:pPr>
            <a:r>
              <a:rPr lang="en-GB" dirty="0"/>
              <a:t>Have a sense of freedom, growing up with a better idea of who they are</a:t>
            </a:r>
          </a:p>
          <a:p>
            <a:pPr marL="285750" indent="-285750">
              <a:buFont typeface="Wingdings" panose="05000000000000000000" pitchFamily="2" charset="2"/>
              <a:buChar char="Ø"/>
            </a:pPr>
            <a:r>
              <a:rPr lang="en-GB" dirty="0"/>
              <a:t>Be independent and use initiative</a:t>
            </a:r>
          </a:p>
          <a:p>
            <a:pPr marL="285750" indent="-285750">
              <a:buFont typeface="Wingdings" panose="05000000000000000000" pitchFamily="2" charset="2"/>
              <a:buChar char="Ø"/>
            </a:pPr>
            <a:r>
              <a:rPr lang="en-GB" dirty="0"/>
              <a:t> Think critically</a:t>
            </a:r>
          </a:p>
          <a:p>
            <a:pPr marL="285750" indent="-285750">
              <a:buFont typeface="Wingdings" panose="05000000000000000000" pitchFamily="2" charset="2"/>
              <a:buChar char="Ø"/>
            </a:pPr>
            <a:r>
              <a:rPr lang="en-GB" dirty="0"/>
              <a:t>Learn to make their own decisions</a:t>
            </a:r>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r>
              <a:rPr lang="en-GB" dirty="0">
                <a:hlinkClick r:id="rId2"/>
              </a:rPr>
              <a:t>(28) How play helps child development - YouTube</a:t>
            </a:r>
            <a:endParaRPr lang="en-GB" dirty="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a:p>
        </p:txBody>
      </p:sp>
      <p:pic>
        <p:nvPicPr>
          <p:cNvPr id="2050" name="Picture 2" descr="The importance of play (and why it's better to avoid bullshit) – David Didau">
            <a:extLst>
              <a:ext uri="{FF2B5EF4-FFF2-40B4-BE49-F238E27FC236}">
                <a16:creationId xmlns:a16="http://schemas.microsoft.com/office/drawing/2014/main" id="{6899A632-D619-4366-9536-D5ACA0A577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6887" y="4047565"/>
            <a:ext cx="2576033" cy="2528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622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25542-D540-B766-0FA1-10DE2ED0495C}"/>
              </a:ext>
            </a:extLst>
          </p:cNvPr>
          <p:cNvSpPr>
            <a:spLocks noGrp="1"/>
          </p:cNvSpPr>
          <p:nvPr>
            <p:ph type="title"/>
          </p:nvPr>
        </p:nvSpPr>
        <p:spPr>
          <a:xfrm>
            <a:off x="758952" y="832104"/>
            <a:ext cx="10671048" cy="768096"/>
          </a:xfrm>
        </p:spPr>
        <p:txBody>
          <a:bodyPr/>
          <a:lstStyle/>
          <a:p>
            <a:r>
              <a:rPr lang="en-US" sz="4400" b="1" dirty="0">
                <a:solidFill>
                  <a:schemeClr val="accent6"/>
                </a:solidFill>
                <a:latin typeface="Arial Black" panose="020B0604020202020204" pitchFamily="34" charset="0"/>
                <a:cs typeface="Arial Black" panose="020B0604020202020204" pitchFamily="34" charset="0"/>
              </a:rPr>
              <a:t>Research…</a:t>
            </a:r>
          </a:p>
        </p:txBody>
      </p:sp>
      <p:sp>
        <p:nvSpPr>
          <p:cNvPr id="7" name="Slide Number Placeholder 6">
            <a:extLst>
              <a:ext uri="{FF2B5EF4-FFF2-40B4-BE49-F238E27FC236}">
                <a16:creationId xmlns:a16="http://schemas.microsoft.com/office/drawing/2014/main" id="{712D1D31-1A67-703B-DF69-CA8142BF6A2D}"/>
              </a:ext>
            </a:extLst>
          </p:cNvPr>
          <p:cNvSpPr>
            <a:spLocks noGrp="1"/>
          </p:cNvSpPr>
          <p:nvPr>
            <p:ph type="sldNum" sz="quarter" idx="12"/>
          </p:nvPr>
        </p:nvSpPr>
        <p:spPr/>
        <p:txBody>
          <a:bodyPr/>
          <a:lstStyle/>
          <a:p>
            <a:fld id="{48F63A3B-78C7-47BE-AE5E-E10140E04643}" type="slidenum">
              <a:rPr lang="en-US" smtClean="0"/>
              <a:t>6</a:t>
            </a:fld>
            <a:endParaRPr lang="en-US" dirty="0"/>
          </a:p>
        </p:txBody>
      </p:sp>
      <p:sp>
        <p:nvSpPr>
          <p:cNvPr id="4" name="Content Placeholder 3">
            <a:extLst>
              <a:ext uri="{FF2B5EF4-FFF2-40B4-BE49-F238E27FC236}">
                <a16:creationId xmlns:a16="http://schemas.microsoft.com/office/drawing/2014/main" id="{21416A28-F221-4087-BE90-A48C8B4F4C66}"/>
              </a:ext>
            </a:extLst>
          </p:cNvPr>
          <p:cNvSpPr>
            <a:spLocks noGrp="1"/>
          </p:cNvSpPr>
          <p:nvPr>
            <p:ph sz="half" idx="1"/>
          </p:nvPr>
        </p:nvSpPr>
        <p:spPr>
          <a:xfrm>
            <a:off x="534924" y="1998233"/>
            <a:ext cx="11119104" cy="4434840"/>
          </a:xfrm>
        </p:spPr>
        <p:txBody>
          <a:bodyPr>
            <a:normAutofit lnSpcReduction="10000"/>
          </a:bodyPr>
          <a:lstStyle/>
          <a:p>
            <a:pPr algn="l" fontAlgn="base"/>
            <a:r>
              <a:rPr lang="en-GB" b="0" i="0" dirty="0">
                <a:solidFill>
                  <a:srgbClr val="312783"/>
                </a:solidFill>
                <a:effectLst/>
                <a:latin typeface="Montserrat" panose="020B0604020202020204" pitchFamily="2" charset="0"/>
              </a:rPr>
              <a:t>Research and school experience tells us that young children 7 and under learn best through play. </a:t>
            </a:r>
          </a:p>
          <a:p>
            <a:pPr algn="l" fontAlgn="base"/>
            <a:endParaRPr lang="en-GB" dirty="0">
              <a:solidFill>
                <a:srgbClr val="312783"/>
              </a:solidFill>
              <a:latin typeface="Montserrat" panose="020B0604020202020204" pitchFamily="2" charset="0"/>
            </a:endParaRPr>
          </a:p>
          <a:p>
            <a:pPr algn="l" fontAlgn="base"/>
            <a:endParaRPr lang="en-GB" b="0" i="0" dirty="0">
              <a:solidFill>
                <a:srgbClr val="312783"/>
              </a:solidFill>
              <a:effectLst/>
              <a:latin typeface="Montserrat" panose="020B0604020202020204" pitchFamily="2" charset="0"/>
            </a:endParaRPr>
          </a:p>
          <a:p>
            <a:pPr algn="l" fontAlgn="base"/>
            <a:r>
              <a:rPr lang="en-GB" b="0" i="0" dirty="0">
                <a:solidFill>
                  <a:srgbClr val="312783"/>
                </a:solidFill>
                <a:effectLst/>
                <a:latin typeface="Montserrat" panose="020B0604020202020204" pitchFamily="2" charset="0"/>
              </a:rPr>
              <a:t>What does the research on child development tell us?</a:t>
            </a:r>
          </a:p>
          <a:p>
            <a:pPr algn="l" fontAlgn="base"/>
            <a:r>
              <a:rPr lang="en-GB" b="0" i="0" dirty="0">
                <a:solidFill>
                  <a:srgbClr val="312783"/>
                </a:solidFill>
                <a:effectLst/>
                <a:latin typeface="Montserrat" panose="020B0604020202020204" pitchFamily="2" charset="0"/>
              </a:rPr>
              <a:t>Piaget (1952) describes four distinct periods of development, ranging from birth through to adulthood. The preoperational stage runs from 2 – 6 years and is the period during which children learn to use  language, think symbolically, and represent their ideas using pictures and objects: they are highly active, learning through pretend play and first-hand experiences. It is not until around the age of 7 - 8 that major developmental changes take place; when children begin to think in the abstract (Bredekamp, 1987), develop the ability to plan ahead, to approach problems more logically and understand another’s point of view (Robinson, 2008). </a:t>
            </a:r>
          </a:p>
          <a:p>
            <a:pPr algn="l" fontAlgn="base"/>
            <a:endParaRPr lang="en-GB" b="0" i="0" dirty="0">
              <a:solidFill>
                <a:srgbClr val="312783"/>
              </a:solidFill>
              <a:effectLst/>
              <a:latin typeface="Montserrat" panose="020B0604020202020204" pitchFamily="2" charset="0"/>
            </a:endParaRPr>
          </a:p>
          <a:p>
            <a:pPr algn="l" fontAlgn="base"/>
            <a:r>
              <a:rPr lang="en-GB" b="0" i="0" dirty="0">
                <a:solidFill>
                  <a:srgbClr val="312783"/>
                </a:solidFill>
                <a:effectLst/>
                <a:latin typeface="Montserrat" panose="020B0604020202020204" pitchFamily="2" charset="0"/>
              </a:rPr>
              <a:t>The key question here then, is our practice developmentally appropriate? </a:t>
            </a:r>
            <a:r>
              <a:rPr lang="en-GB" sz="2000" b="1" dirty="0">
                <a:solidFill>
                  <a:srgbClr val="312783"/>
                </a:solidFill>
                <a:latin typeface="Montserrat" panose="020B0604020202020204" pitchFamily="2" charset="0"/>
              </a:rPr>
              <a:t>At </a:t>
            </a:r>
            <a:r>
              <a:rPr lang="en-GB" sz="2000" b="1" dirty="0" err="1">
                <a:solidFill>
                  <a:srgbClr val="312783"/>
                </a:solidFill>
                <a:latin typeface="Montserrat" panose="020B0604020202020204" pitchFamily="2" charset="0"/>
              </a:rPr>
              <a:t>Hoo</a:t>
            </a:r>
            <a:r>
              <a:rPr lang="en-GB" sz="2000" b="1" dirty="0">
                <a:solidFill>
                  <a:srgbClr val="312783"/>
                </a:solidFill>
                <a:latin typeface="Montserrat" panose="020B0604020202020204" pitchFamily="2" charset="0"/>
              </a:rPr>
              <a:t> – yes! </a:t>
            </a:r>
            <a:endParaRPr lang="en-GB" sz="2000" b="1" i="0" dirty="0">
              <a:solidFill>
                <a:srgbClr val="312783"/>
              </a:solidFill>
              <a:effectLst/>
              <a:latin typeface="Montserrat" panose="020B0604020202020204" pitchFamily="2" charset="0"/>
            </a:endParaRPr>
          </a:p>
          <a:p>
            <a:endParaRPr lang="en-GB" dirty="0"/>
          </a:p>
        </p:txBody>
      </p:sp>
    </p:spTree>
    <p:extLst>
      <p:ext uri="{BB962C8B-B14F-4D97-AF65-F5344CB8AC3E}">
        <p14:creationId xmlns:p14="http://schemas.microsoft.com/office/powerpoint/2010/main" val="2903841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p:txBody>
          <a:bodyPr/>
          <a:lstStyle/>
          <a:p>
            <a:fld id="{48F63A3B-78C7-47BE-AE5E-E10140E04643}" type="slidenum">
              <a:rPr lang="en-US" smtClean="0"/>
              <a:t>7</a:t>
            </a:fld>
            <a:endParaRPr lang="en-US" dirty="0"/>
          </a:p>
        </p:txBody>
      </p:sp>
      <p:sp>
        <p:nvSpPr>
          <p:cNvPr id="4" name="Content Placeholder 3">
            <a:extLst>
              <a:ext uri="{FF2B5EF4-FFF2-40B4-BE49-F238E27FC236}">
                <a16:creationId xmlns:a16="http://schemas.microsoft.com/office/drawing/2014/main" id="{A6212DA8-7868-4291-8984-F938F2D11BDB}"/>
              </a:ext>
            </a:extLst>
          </p:cNvPr>
          <p:cNvSpPr>
            <a:spLocks noGrp="1"/>
          </p:cNvSpPr>
          <p:nvPr>
            <p:ph sz="half" idx="1"/>
          </p:nvPr>
        </p:nvSpPr>
        <p:spPr>
          <a:xfrm>
            <a:off x="433175" y="733134"/>
            <a:ext cx="10680192" cy="2834640"/>
          </a:xfrm>
        </p:spPr>
        <p:txBody>
          <a:bodyPr/>
          <a:lstStyle/>
          <a:p>
            <a:pPr marL="0" indent="0">
              <a:buNone/>
            </a:pPr>
            <a:r>
              <a:rPr lang="en-GB" dirty="0"/>
              <a:t>Finding out more…</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5" name="Rectangle 1">
            <a:extLst>
              <a:ext uri="{FF2B5EF4-FFF2-40B4-BE49-F238E27FC236}">
                <a16:creationId xmlns:a16="http://schemas.microsoft.com/office/drawing/2014/main" id="{1C21027B-B3EB-4588-8185-2DCFB0454734}"/>
              </a:ext>
            </a:extLst>
          </p:cNvPr>
          <p:cNvSpPr>
            <a:spLocks noChangeArrowheads="1"/>
          </p:cNvSpPr>
          <p:nvPr/>
        </p:nvSpPr>
        <p:spPr bwMode="auto">
          <a:xfrm>
            <a:off x="5343144" y="58962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22222"/>
                </a:solidFill>
                <a:effectLst/>
                <a:latin typeface="Georgia" panose="02040502050405020303" pitchFamily="18" charset="0"/>
              </a:rPr>
              <a:t>Continuous provision supports and encourages our children and staff to have</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1" u="none" strike="noStrike" cap="none" normalizeH="0" baseline="0" dirty="0">
                <a:ln>
                  <a:noFill/>
                </a:ln>
                <a:solidFill>
                  <a:srgbClr val="7F7F7F"/>
                </a:solidFill>
                <a:effectLst/>
                <a:latin typeface="Georgia" panose="02040502050405020303" pitchFamily="18" charset="0"/>
              </a:rPr>
              <a:t>A lifelong love of learning.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 name="Picture 9">
            <a:extLst>
              <a:ext uri="{FF2B5EF4-FFF2-40B4-BE49-F238E27FC236}">
                <a16:creationId xmlns:a16="http://schemas.microsoft.com/office/drawing/2014/main" id="{BF7DC382-6BE2-4ABB-8E0C-480D6607CFC6}"/>
              </a:ext>
            </a:extLst>
          </p:cNvPr>
          <p:cNvPicPr>
            <a:picLocks noChangeAspect="1"/>
          </p:cNvPicPr>
          <p:nvPr/>
        </p:nvPicPr>
        <p:blipFill>
          <a:blip r:embed="rId2"/>
          <a:stretch>
            <a:fillRect/>
          </a:stretch>
        </p:blipFill>
        <p:spPr>
          <a:xfrm>
            <a:off x="1069253" y="1260764"/>
            <a:ext cx="2828673" cy="2411107"/>
          </a:xfrm>
          <a:prstGeom prst="rect">
            <a:avLst/>
          </a:prstGeom>
        </p:spPr>
      </p:pic>
      <p:pic>
        <p:nvPicPr>
          <p:cNvPr id="12" name="Picture 11">
            <a:extLst>
              <a:ext uri="{FF2B5EF4-FFF2-40B4-BE49-F238E27FC236}">
                <a16:creationId xmlns:a16="http://schemas.microsoft.com/office/drawing/2014/main" id="{FD147239-AC95-4DE1-BB53-EBD7D6BDC0FE}"/>
              </a:ext>
            </a:extLst>
          </p:cNvPr>
          <p:cNvPicPr>
            <a:picLocks noChangeAspect="1"/>
          </p:cNvPicPr>
          <p:nvPr/>
        </p:nvPicPr>
        <p:blipFill>
          <a:blip r:embed="rId3"/>
          <a:stretch>
            <a:fillRect/>
          </a:stretch>
        </p:blipFill>
        <p:spPr>
          <a:xfrm>
            <a:off x="4507573" y="799732"/>
            <a:ext cx="1952472" cy="2411107"/>
          </a:xfrm>
          <a:prstGeom prst="rect">
            <a:avLst/>
          </a:prstGeom>
        </p:spPr>
      </p:pic>
      <p:pic>
        <p:nvPicPr>
          <p:cNvPr id="14" name="Picture 13">
            <a:extLst>
              <a:ext uri="{FF2B5EF4-FFF2-40B4-BE49-F238E27FC236}">
                <a16:creationId xmlns:a16="http://schemas.microsoft.com/office/drawing/2014/main" id="{CE1616BC-1763-4832-9AE5-B5FE4305905E}"/>
              </a:ext>
            </a:extLst>
          </p:cNvPr>
          <p:cNvPicPr>
            <a:picLocks noChangeAspect="1"/>
          </p:cNvPicPr>
          <p:nvPr/>
        </p:nvPicPr>
        <p:blipFill>
          <a:blip r:embed="rId4"/>
          <a:stretch>
            <a:fillRect/>
          </a:stretch>
        </p:blipFill>
        <p:spPr>
          <a:xfrm>
            <a:off x="7279598" y="1121735"/>
            <a:ext cx="1781275" cy="2173156"/>
          </a:xfrm>
          <a:prstGeom prst="rect">
            <a:avLst/>
          </a:prstGeom>
        </p:spPr>
      </p:pic>
      <p:pic>
        <p:nvPicPr>
          <p:cNvPr id="16" name="Picture 15">
            <a:extLst>
              <a:ext uri="{FF2B5EF4-FFF2-40B4-BE49-F238E27FC236}">
                <a16:creationId xmlns:a16="http://schemas.microsoft.com/office/drawing/2014/main" id="{79449A49-923A-40D6-AA7F-890F669BB7C9}"/>
              </a:ext>
            </a:extLst>
          </p:cNvPr>
          <p:cNvPicPr>
            <a:picLocks noChangeAspect="1"/>
          </p:cNvPicPr>
          <p:nvPr/>
        </p:nvPicPr>
        <p:blipFill>
          <a:blip r:embed="rId5"/>
          <a:stretch>
            <a:fillRect/>
          </a:stretch>
        </p:blipFill>
        <p:spPr>
          <a:xfrm>
            <a:off x="9841717" y="2261984"/>
            <a:ext cx="1779536" cy="2346926"/>
          </a:xfrm>
          <a:prstGeom prst="rect">
            <a:avLst/>
          </a:prstGeom>
        </p:spPr>
      </p:pic>
      <p:pic>
        <p:nvPicPr>
          <p:cNvPr id="18" name="Picture 17">
            <a:extLst>
              <a:ext uri="{FF2B5EF4-FFF2-40B4-BE49-F238E27FC236}">
                <a16:creationId xmlns:a16="http://schemas.microsoft.com/office/drawing/2014/main" id="{1DB4694A-64D3-4110-8BD5-5553A18DC72F}"/>
              </a:ext>
            </a:extLst>
          </p:cNvPr>
          <p:cNvPicPr>
            <a:picLocks noChangeAspect="1"/>
          </p:cNvPicPr>
          <p:nvPr/>
        </p:nvPicPr>
        <p:blipFill>
          <a:blip r:embed="rId6"/>
          <a:stretch>
            <a:fillRect/>
          </a:stretch>
        </p:blipFill>
        <p:spPr>
          <a:xfrm>
            <a:off x="5848572" y="3435447"/>
            <a:ext cx="1855133" cy="2173156"/>
          </a:xfrm>
          <a:prstGeom prst="rect">
            <a:avLst/>
          </a:prstGeom>
        </p:spPr>
      </p:pic>
      <p:sp>
        <p:nvSpPr>
          <p:cNvPr id="20" name="TextBox 19">
            <a:extLst>
              <a:ext uri="{FF2B5EF4-FFF2-40B4-BE49-F238E27FC236}">
                <a16:creationId xmlns:a16="http://schemas.microsoft.com/office/drawing/2014/main" id="{3C79B3EE-CF1D-4C7A-AC9D-4DB42DB816A3}"/>
              </a:ext>
            </a:extLst>
          </p:cNvPr>
          <p:cNvSpPr txBox="1"/>
          <p:nvPr/>
        </p:nvSpPr>
        <p:spPr>
          <a:xfrm>
            <a:off x="489858" y="4178022"/>
            <a:ext cx="8769926" cy="369332"/>
          </a:xfrm>
          <a:prstGeom prst="rect">
            <a:avLst/>
          </a:prstGeom>
          <a:noFill/>
        </p:spPr>
        <p:txBody>
          <a:bodyPr wrap="square">
            <a:spAutoFit/>
          </a:bodyPr>
          <a:lstStyle/>
          <a:p>
            <a:pPr marL="285750" indent="-285750">
              <a:buFont typeface="Wingdings" panose="05000000000000000000" pitchFamily="2" charset="2"/>
              <a:buChar char="Ø"/>
            </a:pPr>
            <a:r>
              <a:rPr lang="en-GB" dirty="0">
                <a:hlinkClick r:id="rId7"/>
              </a:rPr>
              <a:t>(28) More Than A Score - Dr Pam Jarvis – YouTube</a:t>
            </a:r>
            <a:endParaRPr lang="en-GB" dirty="0"/>
          </a:p>
        </p:txBody>
      </p:sp>
    </p:spTree>
    <p:extLst>
      <p:ext uri="{BB962C8B-B14F-4D97-AF65-F5344CB8AC3E}">
        <p14:creationId xmlns:p14="http://schemas.microsoft.com/office/powerpoint/2010/main" val="2886474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p:txBody>
          <a:bodyPr/>
          <a:lstStyle/>
          <a:p>
            <a:r>
              <a:rPr lang="en-US" sz="4400" b="1" dirty="0">
                <a:solidFill>
                  <a:schemeClr val="accent6"/>
                </a:solidFill>
                <a:latin typeface="Arial Black" panose="020B0604020202020204" pitchFamily="34" charset="0"/>
                <a:cs typeface="Arial Black" panose="020B0604020202020204" pitchFamily="34" charset="0"/>
              </a:rPr>
              <a:t>Children that are happy and making progress</a:t>
            </a:r>
          </a:p>
        </p:txBody>
      </p:sp>
    </p:spTree>
    <p:extLst>
      <p:ext uri="{BB962C8B-B14F-4D97-AF65-F5344CB8AC3E}">
        <p14:creationId xmlns:p14="http://schemas.microsoft.com/office/powerpoint/2010/main" val="2952923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BBD890-6A99-C160-C084-2916E2310718}"/>
              </a:ext>
            </a:extLst>
          </p:cNvPr>
          <p:cNvSpPr>
            <a:spLocks noGrp="1"/>
          </p:cNvSpPr>
          <p:nvPr>
            <p:ph type="body" sz="quarter" idx="13"/>
          </p:nvPr>
        </p:nvSpPr>
        <p:spPr/>
        <p:txBody>
          <a:bodyPr/>
          <a:lstStyle/>
          <a:p>
            <a:r>
              <a:rPr lang="en-US" dirty="0"/>
              <a:t>Let’s take a look…</a:t>
            </a:r>
          </a:p>
        </p:txBody>
      </p:sp>
      <p:sp>
        <p:nvSpPr>
          <p:cNvPr id="23" name="Slide Number Placeholder 22">
            <a:extLst>
              <a:ext uri="{FF2B5EF4-FFF2-40B4-BE49-F238E27FC236}">
                <a16:creationId xmlns:a16="http://schemas.microsoft.com/office/drawing/2014/main" id="{94FF72B7-0438-3641-5939-75128934B0DF}"/>
              </a:ext>
            </a:extLst>
          </p:cNvPr>
          <p:cNvSpPr>
            <a:spLocks noGrp="1"/>
          </p:cNvSpPr>
          <p:nvPr>
            <p:ph type="sldNum" sz="quarter" idx="12"/>
          </p:nvPr>
        </p:nvSpPr>
        <p:spPr/>
        <p:txBody>
          <a:bodyPr/>
          <a:lstStyle/>
          <a:p>
            <a:fld id="{48F63A3B-78C7-47BE-AE5E-E10140E04643}" type="slidenum">
              <a:rPr lang="en-US" smtClean="0"/>
              <a:t>9</a:t>
            </a:fld>
            <a:endParaRPr lang="en-US" dirty="0"/>
          </a:p>
        </p:txBody>
      </p:sp>
    </p:spTree>
    <p:extLst>
      <p:ext uri="{BB962C8B-B14F-4D97-AF65-F5344CB8AC3E}">
        <p14:creationId xmlns:p14="http://schemas.microsoft.com/office/powerpoint/2010/main" val="685681062"/>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78438558_Win32_v2" id="{4C05A457-285D-454C-A9EA-F338443A797C}" vid="{298C0BDB-2F83-41C5-B87D-3BE7246FD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7EB4D8-2DC8-4900-B296-3F8E8CD9E6A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A1D2ED2F-BDEE-47B8-82AA-B088E838B0E6}">
  <ds:schemaRefs>
    <ds:schemaRef ds:uri="http://schemas.microsoft.com/sharepoint/v3/contenttype/forms"/>
  </ds:schemaRefs>
</ds:datastoreItem>
</file>

<file path=customXml/itemProps3.xml><?xml version="1.0" encoding="utf-8"?>
<ds:datastoreItem xmlns:ds="http://schemas.openxmlformats.org/officeDocument/2006/customXml" ds:itemID="{8A2982D6-A655-4F26-86D7-B5C32A625E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Geometric color block</Template>
  <TotalTime>12208</TotalTime>
  <Words>529</Words>
  <Application>Microsoft Office PowerPoint</Application>
  <PresentationFormat>Widescreen</PresentationFormat>
  <Paragraphs>63</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Arial Black</vt:lpstr>
      <vt:lpstr>Georgia</vt:lpstr>
      <vt:lpstr>Google Sans</vt:lpstr>
      <vt:lpstr>Montserrat</vt:lpstr>
      <vt:lpstr>Sabon Next LT</vt:lpstr>
      <vt:lpstr>Wingdings</vt:lpstr>
      <vt:lpstr>Office Theme</vt:lpstr>
      <vt:lpstr>Continious provision</vt:lpstr>
      <vt:lpstr>PowerPoint Presentation</vt:lpstr>
      <vt:lpstr>PowerPoint Presentation</vt:lpstr>
      <vt:lpstr>PowerPoint Presentation</vt:lpstr>
      <vt:lpstr>Why…</vt:lpstr>
      <vt:lpstr>Research…</vt:lpstr>
      <vt:lpstr>PowerPoint Presentation</vt:lpstr>
      <vt:lpstr>Children that are happy and making progress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Continious provision</dc:title>
  <dc:subject/>
  <dc:creator>Leanne Hunt</dc:creator>
  <cp:lastModifiedBy>Natalie Oldman</cp:lastModifiedBy>
  <cp:revision>20</cp:revision>
  <dcterms:created xsi:type="dcterms:W3CDTF">2023-09-05T19:43:58Z</dcterms:created>
  <dcterms:modified xsi:type="dcterms:W3CDTF">2023-10-02T10:57:56Z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